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8" r:id="rId2"/>
    <p:sldId id="277" r:id="rId3"/>
    <p:sldId id="275" r:id="rId4"/>
    <p:sldId id="278" r:id="rId5"/>
    <p:sldId id="279" r:id="rId6"/>
    <p:sldId id="281" r:id="rId7"/>
    <p:sldId id="282" r:id="rId8"/>
    <p:sldId id="283" r:id="rId9"/>
    <p:sldId id="269" r:id="rId10"/>
    <p:sldId id="272" r:id="rId11"/>
    <p:sldId id="273" r:id="rId12"/>
    <p:sldId id="284" r:id="rId13"/>
    <p:sldId id="285" r:id="rId14"/>
    <p:sldId id="286" r:id="rId15"/>
    <p:sldId id="287" r:id="rId16"/>
    <p:sldId id="256" r:id="rId17"/>
    <p:sldId id="257" r:id="rId18"/>
    <p:sldId id="274" r:id="rId19"/>
    <p:sldId id="259" r:id="rId20"/>
    <p:sldId id="25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29"/>
    <p:restoredTop sz="86352"/>
  </p:normalViewPr>
  <p:slideViewPr>
    <p:cSldViewPr snapToGrid="0">
      <p:cViewPr varScale="1">
        <p:scale>
          <a:sx n="87" d="100"/>
          <a:sy n="87" d="100"/>
        </p:scale>
        <p:origin x="200" y="7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05632-1197-4FAC-8EEF-5FFBF2C9335C}" type="datetimeFigureOut">
              <a:rPr lang="en-US" smtClean="0"/>
              <a:t>6/11/24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F7E46-73CA-4607-B982-23043D36E9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29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F7E46-73CA-4607-B982-23043D36E9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52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F7E46-73CA-4607-B982-23043D36E9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20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F7E46-73CA-4607-B982-23043D36E9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03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37E13-4603-EF46-B0A8-18A62250EF70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03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F7E46-73CA-4607-B982-23043D36E9D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62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F7E46-73CA-4607-B982-23043D36E9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9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F7E46-73CA-4607-B982-23043D36E9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07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F7E46-73CA-4607-B982-23043D36E9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53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F7E46-73CA-4607-B982-23043D36E9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79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F7E46-73CA-4607-B982-23043D36E9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04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F7E46-73CA-4607-B982-23043D36E9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45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F7E46-73CA-4607-B982-23043D36E9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15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F7E46-73CA-4607-B982-23043D36E9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65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F7E46-73CA-4607-B982-23043D36E9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8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5A8C9-E92B-46BF-8DDA-A71C0BF2A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2D532-9159-44B2-A4B7-E380C07D3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FC5C7-7F7B-443B-85AE-16BA81641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F818D-8F67-437A-B85E-85A5E85618DA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8790C-ADE7-46EA-A5B2-E4424D46B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74F80-7A82-40AE-A627-F23EECAE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DA34-52CD-46CE-8834-D5DBD2B45D2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59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4DDE9-B2A5-43C3-95E5-A03A561D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806F0C-E2A9-4881-A074-E2B93BB92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63809-78A2-4BBA-A2C3-6F7EEEE0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F818D-8F67-437A-B85E-85A5E85618DA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04987-5296-4B76-9729-F60E4752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DA044-6B69-4B3A-B40C-5F8BD63A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DA34-52CD-46CE-8834-D5DBD2B45D2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82E40F-8B80-4A64-867E-2539D56A5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F44821-5520-43C7-B9D8-C1D44820C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03A6D-100D-4A2C-B824-FD2C3240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F818D-8F67-437A-B85E-85A5E85618DA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03927-89B4-4D2A-A6E9-3C1AC9161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5CFF6-355A-4F78-832D-7E717990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DA34-52CD-46CE-8834-D5DBD2B45D2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47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80B1D-DE76-4142-8BC1-537D3347E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DE8BC-1761-414D-831A-12EB1821E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F451D-9034-438F-A03B-A96F364CD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F818D-8F67-437A-B85E-85A5E85618DA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20DAA-4204-41CE-8080-5B1666E8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5EB6A-E3A8-4D2C-80CC-5D85DEE2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DA34-52CD-46CE-8834-D5DBD2B45D2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86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1DB42-D416-4FFD-82CA-2E797C6B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49114-EE53-4A8C-AC5B-2D31C3294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A48E8-EFAC-45ED-98DD-7293231C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F818D-8F67-437A-B85E-85A5E85618DA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2D413-6BFD-48C3-84B4-09B1F0F80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2701A-E26E-4DD5-AD72-1391E8904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DA34-52CD-46CE-8834-D5DBD2B45D2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14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71853-762C-44EA-BBFC-9610352B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77DE1-7577-4A44-8481-7A48D0552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9E07D0-EDF3-4E71-9EAC-661C4F3B2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8C684-4515-4546-82E2-63A30D822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F818D-8F67-437A-B85E-85A5E85618DA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517-1BD7-4693-B781-9413DF187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EF116-9091-48B0-A2E2-6E5C1CEE9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DA34-52CD-46CE-8834-D5DBD2B45D2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5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7FCDB-276F-4833-9122-4C4F9234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44736-DC0C-40E4-83E0-B1A10B6E4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F0AD1D-A78F-419B-9BCB-E7FA169C1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947188-295A-4000-8A2D-B895323E6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20C08-241C-4B40-AAC1-E5DB387AE2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13207C-139A-4149-A7C6-6645F2D5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F818D-8F67-437A-B85E-85A5E85618DA}" type="datetimeFigureOut">
              <a:rPr lang="en-US" smtClean="0"/>
              <a:t>6/11/24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8C0ED9-9627-448C-870E-6FB0D42BA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68A090-4C37-488C-94A9-4FF63A42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DA34-52CD-46CE-8834-D5DBD2B45D2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9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61EA-E2C4-499C-9CBA-A6F9E9B15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7D8A47-B25A-46E5-A54A-76FEB3B3A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F818D-8F67-437A-B85E-85A5E85618DA}" type="datetimeFigureOut">
              <a:rPr lang="en-US" smtClean="0"/>
              <a:t>6/11/24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960CA6-6D1E-46D6-AC3A-D239D37DE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B315D-C1AA-4C8A-87F1-7A8E4A8C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DA34-52CD-46CE-8834-D5DBD2B45D2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8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6447E8-A6AE-4D33-BB9B-7A755CB0B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F818D-8F67-437A-B85E-85A5E85618DA}" type="datetimeFigureOut">
              <a:rPr lang="en-US" smtClean="0"/>
              <a:t>6/11/24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FA7B3C-4F63-4963-BE1D-CAD45AAC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90803-E6DF-4900-BAAB-CB46891F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DA34-52CD-46CE-8834-D5DBD2B45D2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7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81AD8-B8AE-4503-B31E-60EA218B0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356B3-6E86-4938-B9DA-5FC28770A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CCBCC-20CF-47AE-980E-F4F30EB40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691C6-F878-4E4A-947E-EC521C357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F818D-8F67-437A-B85E-85A5E85618DA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34599-3ED8-4651-A528-93D7416D1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DA3A2-89A5-4D78-BDB9-CA836A5D0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DA34-52CD-46CE-8834-D5DBD2B45D2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55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76A28-08FD-4896-88A2-DC452ED2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589BA6-CF66-4EFB-A766-B670A62492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2C701-CDD9-4799-925F-1988964F3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FDD9-D34D-4E39-B0E9-1BDCB72FB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F818D-8F67-437A-B85E-85A5E85618DA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0AA41-3F0B-48DA-A062-93F540284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6FA02-04C6-4AE4-AADD-A33BFD9F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DA34-52CD-46CE-8834-D5DBD2B45D2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18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D3A9E5-5AD8-4456-85AA-7F451743A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77328-A94A-477A-9FBB-712D4B523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7C901-F84B-4470-9678-61F5871857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F818D-8F67-437A-B85E-85A5E85618DA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43C40-13C5-40ED-A75E-E52A465A7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71887-D7DA-4116-A31B-08D4344E0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7DA34-52CD-46CE-8834-D5DBD2B45D2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9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tif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HSlbU_ZW6fk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microsoft.com/office/2007/relationships/hdphoto" Target="../media/hdphoto2.wdp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QKQzskWG5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BC5E5A3-3A27-E1B8-F927-FD0CCE10A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42776">
            <a:off x="1019810" y="1589882"/>
            <a:ext cx="3415030" cy="226837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EB8F24-068D-F104-C4F6-21DCD04EF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61324">
            <a:off x="7031991" y="1040131"/>
            <a:ext cx="4571294" cy="238887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1A54DE9-C520-D823-004D-89486261E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169" y="2959100"/>
            <a:ext cx="5769733" cy="34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73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CD3C79A-3735-D64F-A9B7-847B650AD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03" y="2514081"/>
            <a:ext cx="4838700" cy="3098800"/>
          </a:xfrm>
          <a:prstGeom prst="rect">
            <a:avLst/>
          </a:prstGeom>
        </p:spPr>
      </p:pic>
      <p:pic>
        <p:nvPicPr>
          <p:cNvPr id="4" name="31 Track">
            <a:hlinkClick r:id="" action="ppaction://media"/>
            <a:extLst>
              <a:ext uri="{FF2B5EF4-FFF2-40B4-BE49-F238E27FC236}">
                <a16:creationId xmlns:a16="http://schemas.microsoft.com/office/drawing/2014/main" id="{A31D0EF2-C545-324D-AEEE-1D894EAA6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3" y="3175"/>
            <a:ext cx="812800" cy="8128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B40C539-7E43-E245-888F-8C6D0FF77662}"/>
              </a:ext>
            </a:extLst>
          </p:cNvPr>
          <p:cNvSpPr txBox="1"/>
          <p:nvPr/>
        </p:nvSpPr>
        <p:spPr>
          <a:xfrm>
            <a:off x="3620278" y="7651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70A536C-8D5F-A84D-A66A-3C6B1E7EFF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37524">
            <a:off x="7474126" y="694602"/>
            <a:ext cx="24257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9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2 Track">
            <a:hlinkClick r:id="" action="ppaction://media"/>
            <a:extLst>
              <a:ext uri="{FF2B5EF4-FFF2-40B4-BE49-F238E27FC236}">
                <a16:creationId xmlns:a16="http://schemas.microsoft.com/office/drawing/2014/main" id="{3C25FC7C-0649-C54C-ACB0-98AF18811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3052" y="516359"/>
            <a:ext cx="812800" cy="8128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6D25E7E-9391-B947-B0E5-D4564B5D0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44" y="997208"/>
            <a:ext cx="6888271" cy="451718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A3A506-1967-D744-8B67-7431A7206AE6}"/>
              </a:ext>
            </a:extLst>
          </p:cNvPr>
          <p:cNvSpPr txBox="1"/>
          <p:nvPr/>
        </p:nvSpPr>
        <p:spPr>
          <a:xfrm>
            <a:off x="8817429" y="36949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981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6F8D8F9-8B6A-8542-B850-772B9CE70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44014">
            <a:off x="1343981" y="1209040"/>
            <a:ext cx="3971624" cy="397162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11B00F-0E54-3E4E-AA9A-791C3BF5B0AD}"/>
              </a:ext>
            </a:extLst>
          </p:cNvPr>
          <p:cNvSpPr txBox="1"/>
          <p:nvPr/>
        </p:nvSpPr>
        <p:spPr>
          <a:xfrm rot="645674">
            <a:off x="5354320" y="1798320"/>
            <a:ext cx="5185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 err="1"/>
              <a:t>Lets</a:t>
            </a:r>
            <a:r>
              <a:rPr lang="it-IT" sz="4800" b="1" dirty="0"/>
              <a:t>’ </a:t>
            </a:r>
            <a:r>
              <a:rPr lang="it-IT" sz="4800" b="1" dirty="0" err="1"/>
              <a:t>watch</a:t>
            </a:r>
            <a:r>
              <a:rPr lang="it-IT" sz="4800" b="1" dirty="0"/>
              <a:t> a video </a:t>
            </a:r>
          </a:p>
        </p:txBody>
      </p:sp>
    </p:spTree>
    <p:extLst>
      <p:ext uri="{BB962C8B-B14F-4D97-AF65-F5344CB8AC3E}">
        <p14:creationId xmlns:p14="http://schemas.microsoft.com/office/powerpoint/2010/main" val="2121787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E831EE-9D82-2B46-A921-1B969D1D9A49}"/>
              </a:ext>
            </a:extLst>
          </p:cNvPr>
          <p:cNvSpPr txBox="1"/>
          <p:nvPr/>
        </p:nvSpPr>
        <p:spPr>
          <a:xfrm>
            <a:off x="4460240" y="2600960"/>
            <a:ext cx="312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2"/>
              </a:rPr>
              <a:t>https://youtu.be/HSlbU_ZW6fk</a:t>
            </a:r>
            <a:endParaRPr lang="it-IT" dirty="0"/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85C316-70B0-B74A-A4F3-5FDFAA91DC69}"/>
              </a:ext>
            </a:extLst>
          </p:cNvPr>
          <p:cNvSpPr txBox="1"/>
          <p:nvPr/>
        </p:nvSpPr>
        <p:spPr>
          <a:xfrm>
            <a:off x="1757680" y="3708400"/>
            <a:ext cx="3710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Lets</a:t>
            </a:r>
            <a:r>
              <a:rPr lang="it-IT" dirty="0"/>
              <a:t>’ </a:t>
            </a:r>
            <a:r>
              <a:rPr lang="it-IT" dirty="0" err="1"/>
              <a:t>find</a:t>
            </a:r>
            <a:r>
              <a:rPr lang="it-IT" dirty="0"/>
              <a:t> out the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questions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2506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DC7ADB08-4ACE-A449-8428-04ED9571E54C}"/>
              </a:ext>
            </a:extLst>
          </p:cNvPr>
          <p:cNvSpPr txBox="1"/>
          <p:nvPr/>
        </p:nvSpPr>
        <p:spPr>
          <a:xfrm>
            <a:off x="4062715" y="901981"/>
            <a:ext cx="3391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woman  </a:t>
            </a:r>
            <a:r>
              <a:rPr lang="it-IT" dirty="0" err="1"/>
              <a:t>looking</a:t>
            </a:r>
            <a:r>
              <a:rPr lang="it-IT" dirty="0"/>
              <a:t>   for ?</a:t>
            </a:r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B13BFC-BB78-CD45-9B04-CF4000412366}"/>
              </a:ext>
            </a:extLst>
          </p:cNvPr>
          <p:cNvSpPr txBox="1"/>
          <p:nvPr/>
        </p:nvSpPr>
        <p:spPr>
          <a:xfrm>
            <a:off x="1076445" y="1806709"/>
            <a:ext cx="505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 small </a:t>
            </a:r>
            <a:r>
              <a:rPr lang="it-IT" dirty="0" err="1"/>
              <a:t>black</a:t>
            </a:r>
            <a:r>
              <a:rPr lang="it-IT" dirty="0"/>
              <a:t> </a:t>
            </a:r>
            <a:r>
              <a:rPr lang="it-IT" dirty="0" err="1"/>
              <a:t>sweater</a:t>
            </a:r>
            <a:r>
              <a:rPr lang="it-IT" dirty="0"/>
              <a:t>  or a medium </a:t>
            </a:r>
            <a:r>
              <a:rPr lang="it-IT" dirty="0" err="1"/>
              <a:t>black</a:t>
            </a:r>
            <a:r>
              <a:rPr lang="it-IT" dirty="0"/>
              <a:t> </a:t>
            </a:r>
            <a:r>
              <a:rPr lang="it-IT" dirty="0" err="1"/>
              <a:t>sweater</a:t>
            </a:r>
            <a:r>
              <a:rPr lang="it-IT" dirty="0"/>
              <a:t> ?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E8E5CD5-6B2E-D14B-8A9A-58A6591A3871}"/>
              </a:ext>
            </a:extLst>
          </p:cNvPr>
          <p:cNvSpPr txBox="1"/>
          <p:nvPr/>
        </p:nvSpPr>
        <p:spPr>
          <a:xfrm>
            <a:off x="5382227" y="2637258"/>
            <a:ext cx="478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What’s</a:t>
            </a:r>
            <a:r>
              <a:rPr lang="it-IT" dirty="0"/>
              <a:t> the </a:t>
            </a:r>
            <a:r>
              <a:rPr lang="it-IT" dirty="0" err="1"/>
              <a:t>price</a:t>
            </a:r>
            <a:r>
              <a:rPr lang="it-IT" dirty="0"/>
              <a:t> of the </a:t>
            </a:r>
            <a:r>
              <a:rPr lang="it-IT" dirty="0" err="1"/>
              <a:t>swaeter</a:t>
            </a:r>
            <a:r>
              <a:rPr lang="it-IT" dirty="0"/>
              <a:t>  43,38   or 39,99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0D9385D-BE7A-1143-95E5-56417A8DDC6E}"/>
              </a:ext>
            </a:extLst>
          </p:cNvPr>
          <p:cNvSpPr txBox="1"/>
          <p:nvPr/>
        </p:nvSpPr>
        <p:spPr>
          <a:xfrm>
            <a:off x="6698933" y="4302955"/>
            <a:ext cx="2902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What’s</a:t>
            </a:r>
            <a:r>
              <a:rPr lang="it-IT" dirty="0"/>
              <a:t> the </a:t>
            </a:r>
            <a:r>
              <a:rPr lang="it-IT" dirty="0" err="1"/>
              <a:t>size</a:t>
            </a:r>
            <a:r>
              <a:rPr lang="it-IT" dirty="0"/>
              <a:t> of the </a:t>
            </a:r>
            <a:r>
              <a:rPr lang="it-IT" dirty="0" err="1"/>
              <a:t>shirt</a:t>
            </a:r>
            <a:r>
              <a:rPr lang="it-IT" dirty="0"/>
              <a:t> ?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4480666-C5E8-7D46-9029-42DE6349AF33}"/>
              </a:ext>
            </a:extLst>
          </p:cNvPr>
          <p:cNvSpPr txBox="1"/>
          <p:nvPr/>
        </p:nvSpPr>
        <p:spPr>
          <a:xfrm>
            <a:off x="911592" y="3467808"/>
            <a:ext cx="3232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woman </a:t>
            </a:r>
            <a:r>
              <a:rPr lang="it-IT" dirty="0" err="1"/>
              <a:t>looking</a:t>
            </a:r>
            <a:r>
              <a:rPr lang="it-IT" dirty="0"/>
              <a:t> for ?</a:t>
            </a:r>
          </a:p>
        </p:txBody>
      </p:sp>
    </p:spTree>
    <p:extLst>
      <p:ext uri="{BB962C8B-B14F-4D97-AF65-F5344CB8AC3E}">
        <p14:creationId xmlns:p14="http://schemas.microsoft.com/office/powerpoint/2010/main" val="43287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10CA0F-FC12-944F-A9D1-E2188A64F9FE}"/>
              </a:ext>
            </a:extLst>
          </p:cNvPr>
          <p:cNvSpPr txBox="1"/>
          <p:nvPr/>
        </p:nvSpPr>
        <p:spPr>
          <a:xfrm>
            <a:off x="682906" y="610314"/>
            <a:ext cx="3502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How do </a:t>
            </a:r>
            <a:r>
              <a:rPr lang="it-IT" dirty="0" err="1">
                <a:solidFill>
                  <a:srgbClr val="FF0000"/>
                </a:solidFill>
              </a:rPr>
              <a:t>you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ask</a:t>
            </a:r>
            <a:r>
              <a:rPr lang="it-IT" dirty="0">
                <a:solidFill>
                  <a:srgbClr val="FF0000"/>
                </a:solidFill>
              </a:rPr>
              <a:t> POSSO PROVARE ?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2B94B7-A253-9443-854D-5B5A928B7AED}"/>
              </a:ext>
            </a:extLst>
          </p:cNvPr>
          <p:cNvSpPr txBox="1"/>
          <p:nvPr/>
        </p:nvSpPr>
        <p:spPr>
          <a:xfrm>
            <a:off x="6261903" y="979646"/>
            <a:ext cx="1577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Can i </a:t>
            </a:r>
            <a:r>
              <a:rPr lang="it-IT" dirty="0" err="1"/>
              <a:t>try</a:t>
            </a:r>
            <a:r>
              <a:rPr lang="it-IT" dirty="0"/>
              <a:t> i on ?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8C9B4D-835D-0E44-8673-FD89E052213B}"/>
              </a:ext>
            </a:extLst>
          </p:cNvPr>
          <p:cNvSpPr txBox="1"/>
          <p:nvPr/>
        </p:nvSpPr>
        <p:spPr>
          <a:xfrm>
            <a:off x="2434219" y="1451465"/>
            <a:ext cx="1578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Can i prove </a:t>
            </a:r>
            <a:r>
              <a:rPr lang="it-IT" dirty="0" err="1"/>
              <a:t>it</a:t>
            </a:r>
            <a:r>
              <a:rPr lang="it-IT" dirty="0"/>
              <a:t> 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0CCC6E-8961-7347-ABFC-9846617AC530}"/>
              </a:ext>
            </a:extLst>
          </p:cNvPr>
          <p:cNvSpPr txBox="1"/>
          <p:nvPr/>
        </p:nvSpPr>
        <p:spPr>
          <a:xfrm>
            <a:off x="497711" y="2581570"/>
            <a:ext cx="520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How do </a:t>
            </a:r>
            <a:r>
              <a:rPr lang="it-IT" dirty="0" err="1"/>
              <a:t>ask</a:t>
            </a:r>
            <a:r>
              <a:rPr lang="it-IT" dirty="0"/>
              <a:t>  POSSO AVERE UNA TAGLIA PIU GRANDE?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0483823-6A6E-CE40-9CF8-83FA4A997CFE}"/>
              </a:ext>
            </a:extLst>
          </p:cNvPr>
          <p:cNvSpPr txBox="1"/>
          <p:nvPr/>
        </p:nvSpPr>
        <p:spPr>
          <a:xfrm>
            <a:off x="1268627" y="3567197"/>
            <a:ext cx="366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Can I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smaller</a:t>
            </a:r>
            <a:r>
              <a:rPr lang="it-IT" dirty="0"/>
              <a:t> or a </a:t>
            </a:r>
            <a:r>
              <a:rPr lang="it-IT" dirty="0" err="1"/>
              <a:t>bigger</a:t>
            </a:r>
            <a:r>
              <a:rPr lang="it-IT" dirty="0"/>
              <a:t> </a:t>
            </a:r>
            <a:r>
              <a:rPr lang="it-IT" dirty="0" err="1"/>
              <a:t>size</a:t>
            </a:r>
            <a:r>
              <a:rPr lang="it-IT" dirty="0"/>
              <a:t> 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BE11F99-0467-6145-BED1-6B6237EADCC1}"/>
              </a:ext>
            </a:extLst>
          </p:cNvPr>
          <p:cNvSpPr txBox="1"/>
          <p:nvPr/>
        </p:nvSpPr>
        <p:spPr>
          <a:xfrm>
            <a:off x="6807448" y="3197866"/>
            <a:ext cx="2962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Can I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huge</a:t>
            </a:r>
            <a:r>
              <a:rPr lang="it-IT" dirty="0"/>
              <a:t> or </a:t>
            </a:r>
            <a:r>
              <a:rPr lang="it-IT" dirty="0" err="1"/>
              <a:t>little</a:t>
            </a:r>
            <a:r>
              <a:rPr lang="it-IT" dirty="0"/>
              <a:t> </a:t>
            </a:r>
            <a:r>
              <a:rPr lang="it-IT" dirty="0" err="1"/>
              <a:t>size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E6FE201-C406-8C41-9352-F8A0EC289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546" y="4205585"/>
            <a:ext cx="37338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16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ellow background with vintage movie camera Vector Image">
            <a:extLst>
              <a:ext uri="{FF2B5EF4-FFF2-40B4-BE49-F238E27FC236}">
                <a16:creationId xmlns:a16="http://schemas.microsoft.com/office/drawing/2014/main" id="{05BEF838-9667-48C2-8BCB-86B365A8C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DEF"/>
              </a:clrFrom>
              <a:clrTo>
                <a:srgbClr val="FFFD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76"/>
          <a:stretch/>
        </p:blipFill>
        <p:spPr bwMode="auto">
          <a:xfrm>
            <a:off x="0" y="23326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C0F1483-D04D-4B9C-B062-1579F3419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5705" y="1509390"/>
            <a:ext cx="8070980" cy="142923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Do you like watching films?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496D43A1-A8ED-4867-88B1-2255B6B5C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6588" y="4737782"/>
            <a:ext cx="4027714" cy="9259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Do you thing it’s relaxing?; </a:t>
            </a:r>
          </a:p>
          <a:p>
            <a:pPr algn="l"/>
            <a:r>
              <a:rPr lang="en-US" dirty="0">
                <a:solidFill>
                  <a:srgbClr val="C00000"/>
                </a:solidFill>
              </a:rPr>
              <a:t>Does it free your mind?</a:t>
            </a:r>
          </a:p>
          <a:p>
            <a:pPr algn="l"/>
            <a:r>
              <a:rPr lang="en-US" dirty="0">
                <a:solidFill>
                  <a:srgbClr val="C00000"/>
                </a:solidFill>
              </a:rPr>
              <a:t>Do they </a:t>
            </a:r>
            <a:r>
              <a:rPr lang="en-US" dirty="0" err="1">
                <a:solidFill>
                  <a:srgbClr val="C00000"/>
                </a:solidFill>
              </a:rPr>
              <a:t>elp</a:t>
            </a:r>
            <a:r>
              <a:rPr lang="en-US" dirty="0">
                <a:solidFill>
                  <a:srgbClr val="C00000"/>
                </a:solidFill>
              </a:rPr>
              <a:t> to understand stories/ history?</a:t>
            </a:r>
          </a:p>
        </p:txBody>
      </p:sp>
    </p:spTree>
    <p:extLst>
      <p:ext uri="{BB962C8B-B14F-4D97-AF65-F5344CB8AC3E}">
        <p14:creationId xmlns:p14="http://schemas.microsoft.com/office/powerpoint/2010/main" val="1371624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26D657A-7AB8-4590-B6E4-FE9AF0CF9E4F}"/>
              </a:ext>
            </a:extLst>
          </p:cNvPr>
          <p:cNvSpPr txBox="1"/>
          <p:nvPr/>
        </p:nvSpPr>
        <p:spPr>
          <a:xfrm>
            <a:off x="7429835" y="4463416"/>
            <a:ext cx="4428375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Do you know these films?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Do you know these actors?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C5AEACF-965A-1E4D-ACCF-78540013E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85"/>
          <a:stretch/>
        </p:blipFill>
        <p:spPr>
          <a:xfrm>
            <a:off x="444932" y="59633"/>
            <a:ext cx="4002832" cy="300445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F309155-CC5B-014C-A16C-55F9289D8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4161">
            <a:off x="3447995" y="3962829"/>
            <a:ext cx="3263900" cy="24892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E192296-827C-AD43-BD33-6722EBD62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435" y="1515231"/>
            <a:ext cx="3327400" cy="24511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A174465-1609-0B4F-A863-A77DBA8B4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01378">
            <a:off x="781047" y="3049763"/>
            <a:ext cx="2298700" cy="3543300"/>
          </a:xfrm>
          <a:prstGeom prst="rect">
            <a:avLst/>
          </a:prstGeom>
        </p:spPr>
      </p:pic>
      <p:pic>
        <p:nvPicPr>
          <p:cNvPr id="8" name="Immagine 2">
            <a:extLst>
              <a:ext uri="{FF2B5EF4-FFF2-40B4-BE49-F238E27FC236}">
                <a16:creationId xmlns:a16="http://schemas.microsoft.com/office/drawing/2014/main" id="{44A8BA7A-2775-4966-BD51-749CB05418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0112" t="8995" r="1623"/>
          <a:stretch/>
        </p:blipFill>
        <p:spPr>
          <a:xfrm rot="933161">
            <a:off x="6647122" y="966651"/>
            <a:ext cx="5330410" cy="232769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33083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2DC6603F-6DFE-F843-ADD1-B87A939DE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740636"/>
              </p:ext>
            </p:extLst>
          </p:nvPr>
        </p:nvGraphicFramePr>
        <p:xfrm>
          <a:off x="1526014" y="1740978"/>
          <a:ext cx="8980256" cy="4039147"/>
        </p:xfrm>
        <a:graphic>
          <a:graphicData uri="http://schemas.openxmlformats.org/drawingml/2006/table">
            <a:tbl>
              <a:tblPr/>
              <a:tblGrid>
                <a:gridCol w="2930175">
                  <a:extLst>
                    <a:ext uri="{9D8B030D-6E8A-4147-A177-3AD203B41FA5}">
                      <a16:colId xmlns:a16="http://schemas.microsoft.com/office/drawing/2014/main" val="3017538051"/>
                    </a:ext>
                  </a:extLst>
                </a:gridCol>
                <a:gridCol w="6050081">
                  <a:extLst>
                    <a:ext uri="{9D8B030D-6E8A-4147-A177-3AD203B41FA5}">
                      <a16:colId xmlns:a16="http://schemas.microsoft.com/office/drawing/2014/main" val="1399001874"/>
                    </a:ext>
                  </a:extLst>
                </a:gridCol>
              </a:tblGrid>
              <a:tr h="316334">
                <a:tc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Type of Film</a:t>
                      </a:r>
                      <a:endParaRPr lang="en-US" sz="1400" noProof="0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Characteristics</a:t>
                      </a:r>
                      <a:endParaRPr lang="en-US" sz="1400" noProof="0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015345"/>
                  </a:ext>
                </a:extLst>
              </a:tr>
              <a:tr h="316334"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Horror Films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Movies with monsters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878934"/>
                  </a:ext>
                </a:extLst>
              </a:tr>
              <a:tr h="375765"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Action Films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Movies with battle, fights and stunts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242653"/>
                  </a:ext>
                </a:extLst>
              </a:tr>
              <a:tr h="316334"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Family Movies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 Films for children and adults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840871"/>
                  </a:ext>
                </a:extLst>
              </a:tr>
              <a:tr h="316334"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Martial Arts Films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Movies about MMA fighters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331959"/>
                  </a:ext>
                </a:extLst>
              </a:tr>
              <a:tr h="350269"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Adventure Films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Movies that take place in exotic places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355916"/>
                  </a:ext>
                </a:extLst>
              </a:tr>
              <a:tr h="298614"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Comedies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Movies intended to make laugh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557387"/>
                  </a:ext>
                </a:extLst>
              </a:tr>
              <a:tr h="316334"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Romantic Films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Movies about love stories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630057"/>
                  </a:ext>
                </a:extLst>
              </a:tr>
              <a:tr h="316334"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Documentaries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Films about real life stories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102951"/>
                  </a:ext>
                </a:extLst>
              </a:tr>
              <a:tr h="316334"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Animated Films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These are usually cartoons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627041"/>
                  </a:ext>
                </a:extLst>
              </a:tr>
              <a:tr h="394566"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Super Hero Movies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Films about heroes from comic books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711754"/>
                  </a:ext>
                </a:extLst>
              </a:tr>
              <a:tr h="405589"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Drama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Movies about sad and difficult situations</a:t>
                      </a:r>
                    </a:p>
                  </a:txBody>
                  <a:tcPr marL="42630" marR="42630" marT="42630" marB="426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552687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904CA2-A9DB-E84F-A6C1-726EE2A5F3B8}"/>
              </a:ext>
            </a:extLst>
          </p:cNvPr>
          <p:cNvSpPr txBox="1"/>
          <p:nvPr/>
        </p:nvSpPr>
        <p:spPr>
          <a:xfrm>
            <a:off x="854209" y="633147"/>
            <a:ext cx="7407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Let’s talk about film now Film UK or movies USA ?</a:t>
            </a:r>
          </a:p>
        </p:txBody>
      </p:sp>
    </p:spTree>
    <p:extLst>
      <p:ext uri="{BB962C8B-B14F-4D97-AF65-F5344CB8AC3E}">
        <p14:creationId xmlns:p14="http://schemas.microsoft.com/office/powerpoint/2010/main" val="2150630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E8FE2D5-55BE-144E-A6D2-2859EA3AE503}"/>
              </a:ext>
            </a:extLst>
          </p:cNvPr>
          <p:cNvSpPr txBox="1"/>
          <p:nvPr/>
        </p:nvSpPr>
        <p:spPr>
          <a:xfrm rot="20541427">
            <a:off x="419398" y="2787553"/>
            <a:ext cx="6202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FF0000"/>
                </a:solidFill>
              </a:rPr>
              <a:t>Have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you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got</a:t>
            </a:r>
            <a:r>
              <a:rPr lang="it-IT" sz="2800" b="1" dirty="0">
                <a:solidFill>
                  <a:srgbClr val="FF0000"/>
                </a:solidFill>
              </a:rPr>
              <a:t> a </a:t>
            </a:r>
            <a:r>
              <a:rPr lang="it-IT" sz="2800" b="1" dirty="0" err="1">
                <a:solidFill>
                  <a:srgbClr val="FF0000"/>
                </a:solidFill>
              </a:rPr>
              <a:t>favourite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actor</a:t>
            </a:r>
            <a:r>
              <a:rPr lang="it-IT" sz="2800" b="1" dirty="0">
                <a:solidFill>
                  <a:srgbClr val="FF0000"/>
                </a:solidFill>
              </a:rPr>
              <a:t>/ </a:t>
            </a:r>
            <a:r>
              <a:rPr lang="it-IT" sz="2800" b="1" dirty="0" err="1">
                <a:solidFill>
                  <a:srgbClr val="FF0000"/>
                </a:solidFill>
              </a:rPr>
              <a:t>actress</a:t>
            </a:r>
            <a:r>
              <a:rPr lang="it-IT" sz="2800" b="1" dirty="0">
                <a:solidFill>
                  <a:srgbClr val="FF0000"/>
                </a:solidFill>
              </a:rPr>
              <a:t> 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101B67A-218A-8A49-B208-EF7300F56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55801">
            <a:off x="497796" y="597160"/>
            <a:ext cx="3632200" cy="22352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CA601B1-E57C-A344-B043-03FBE3F26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94"/>
          <a:stretch/>
        </p:blipFill>
        <p:spPr>
          <a:xfrm rot="803751">
            <a:off x="7210981" y="1112356"/>
            <a:ext cx="4313687" cy="256656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9E9A2C-1664-0C4B-92F4-FD7462AEAB37}"/>
              </a:ext>
            </a:extLst>
          </p:cNvPr>
          <p:cNvSpPr txBox="1"/>
          <p:nvPr/>
        </p:nvSpPr>
        <p:spPr>
          <a:xfrm rot="20439842">
            <a:off x="897996" y="3524511"/>
            <a:ext cx="5702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FF0000"/>
                </a:solidFill>
              </a:rPr>
              <a:t>What’s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your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favourite</a:t>
            </a:r>
            <a:r>
              <a:rPr lang="it-IT" sz="2800" b="1" dirty="0">
                <a:solidFill>
                  <a:srgbClr val="FF0000"/>
                </a:solidFill>
              </a:rPr>
              <a:t> film </a:t>
            </a:r>
            <a:r>
              <a:rPr lang="it-IT" sz="3200" b="1" dirty="0" err="1">
                <a:solidFill>
                  <a:srgbClr val="0070C0"/>
                </a:solidFill>
              </a:rPr>
              <a:t>director</a:t>
            </a:r>
            <a:r>
              <a:rPr lang="it-IT" sz="32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2083DB1-8371-AC4A-86FE-6D4FA53A523D}"/>
              </a:ext>
            </a:extLst>
          </p:cNvPr>
          <p:cNvSpPr txBox="1"/>
          <p:nvPr/>
        </p:nvSpPr>
        <p:spPr>
          <a:xfrm rot="20345678">
            <a:off x="2279039" y="4477439"/>
            <a:ext cx="3579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0070C0"/>
                </a:solidFill>
              </a:rPr>
              <a:t>Where</a:t>
            </a:r>
            <a:r>
              <a:rPr lang="it-IT" sz="2800" b="1" dirty="0">
                <a:solidFill>
                  <a:srgbClr val="0070C0"/>
                </a:solidFill>
              </a:rPr>
              <a:t> </a:t>
            </a:r>
            <a:r>
              <a:rPr lang="it-IT" sz="2800" b="1" dirty="0" err="1">
                <a:solidFill>
                  <a:srgbClr val="0070C0"/>
                </a:solidFill>
              </a:rPr>
              <a:t>Is</a:t>
            </a:r>
            <a:r>
              <a:rPr lang="it-IT" sz="2800" b="1" dirty="0">
                <a:solidFill>
                  <a:srgbClr val="0070C0"/>
                </a:solidFill>
              </a:rPr>
              <a:t> The Film Set?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0D28B93-7906-294C-8D15-2C88151B2B79}"/>
              </a:ext>
            </a:extLst>
          </p:cNvPr>
          <p:cNvSpPr txBox="1"/>
          <p:nvPr/>
        </p:nvSpPr>
        <p:spPr>
          <a:xfrm>
            <a:off x="847076" y="6010405"/>
            <a:ext cx="644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TAKE TWO MINUSTES TO TALK ABOUT THIS WITH YOUR PARTNER…</a:t>
            </a:r>
          </a:p>
        </p:txBody>
      </p:sp>
    </p:spTree>
    <p:extLst>
      <p:ext uri="{BB962C8B-B14F-4D97-AF65-F5344CB8AC3E}">
        <p14:creationId xmlns:p14="http://schemas.microsoft.com/office/powerpoint/2010/main" val="1130597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02DD619-F904-F248-A41D-103BBDC2795A}"/>
              </a:ext>
            </a:extLst>
          </p:cNvPr>
          <p:cNvSpPr/>
          <p:nvPr/>
        </p:nvSpPr>
        <p:spPr>
          <a:xfrm>
            <a:off x="679817" y="550215"/>
            <a:ext cx="106491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1. How </a:t>
            </a:r>
            <a:r>
              <a:rPr lang="it-IT" sz="2400" dirty="0" err="1"/>
              <a:t>often</a:t>
            </a:r>
            <a:r>
              <a:rPr lang="it-IT" sz="2400" dirty="0"/>
              <a:t> do </a:t>
            </a:r>
            <a:r>
              <a:rPr lang="it-IT" sz="2400" dirty="0" err="1"/>
              <a:t>you</a:t>
            </a:r>
            <a:r>
              <a:rPr lang="it-IT" sz="2400" dirty="0"/>
              <a:t> go out to </a:t>
            </a:r>
            <a:r>
              <a:rPr lang="it-IT" sz="2400" dirty="0" err="1"/>
              <a:t>eat</a:t>
            </a:r>
            <a:r>
              <a:rPr lang="it-IT" sz="2400" dirty="0"/>
              <a:t>? </a:t>
            </a:r>
          </a:p>
          <a:p>
            <a:r>
              <a:rPr lang="it-IT" sz="2400" dirty="0"/>
              <a:t>2. </a:t>
            </a:r>
            <a:r>
              <a:rPr lang="it-IT" sz="2400" dirty="0" err="1"/>
              <a:t>What</a:t>
            </a:r>
            <a:r>
              <a:rPr lang="it-IT" sz="2400" dirty="0"/>
              <a:t> are </a:t>
            </a:r>
            <a:r>
              <a:rPr lang="it-IT" sz="2400" dirty="0" err="1"/>
              <a:t>your</a:t>
            </a:r>
            <a:r>
              <a:rPr lang="it-IT" sz="2400" dirty="0"/>
              <a:t> favorite </a:t>
            </a:r>
            <a:r>
              <a:rPr lang="it-IT" sz="2400" dirty="0" err="1"/>
              <a:t>restaurants</a:t>
            </a:r>
            <a:r>
              <a:rPr lang="it-IT" sz="2400" dirty="0"/>
              <a:t> in the area  </a:t>
            </a: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you</a:t>
            </a:r>
            <a:r>
              <a:rPr lang="it-IT" sz="2400" dirty="0"/>
              <a:t> live? </a:t>
            </a:r>
          </a:p>
          <a:p>
            <a:r>
              <a:rPr lang="it-IT" sz="2400" dirty="0"/>
              <a:t>3. </a:t>
            </a:r>
            <a:r>
              <a:rPr lang="it-IT" sz="2400" dirty="0" err="1"/>
              <a:t>What</a:t>
            </a:r>
            <a:r>
              <a:rPr lang="it-IT" sz="2400" dirty="0"/>
              <a:t> </a:t>
            </a:r>
            <a:r>
              <a:rPr lang="it-IT" sz="2400" dirty="0" err="1"/>
              <a:t>kind</a:t>
            </a:r>
            <a:r>
              <a:rPr lang="it-IT" sz="2400" dirty="0"/>
              <a:t> of </a:t>
            </a:r>
            <a:r>
              <a:rPr lang="it-IT" sz="2400" dirty="0" err="1"/>
              <a:t>restaurants</a:t>
            </a:r>
            <a:r>
              <a:rPr lang="it-IT" sz="2400" dirty="0"/>
              <a:t> do </a:t>
            </a: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prefer</a:t>
            </a:r>
            <a:r>
              <a:rPr lang="it-IT" sz="2400" dirty="0"/>
              <a:t> </a:t>
            </a:r>
            <a:r>
              <a:rPr lang="it-IT" sz="2400" dirty="0" err="1"/>
              <a:t>cosy</a:t>
            </a:r>
            <a:r>
              <a:rPr lang="it-IT" sz="2400" dirty="0"/>
              <a:t> and </a:t>
            </a:r>
            <a:r>
              <a:rPr lang="it-IT" sz="2400" dirty="0" err="1"/>
              <a:t>informal</a:t>
            </a:r>
            <a:r>
              <a:rPr lang="it-IT" sz="2400" dirty="0"/>
              <a:t> or a </a:t>
            </a:r>
            <a:r>
              <a:rPr lang="it-IT" sz="2400" dirty="0" err="1"/>
              <a:t>starred</a:t>
            </a:r>
            <a:r>
              <a:rPr lang="it-IT" sz="2400" dirty="0"/>
              <a:t> </a:t>
            </a:r>
            <a:r>
              <a:rPr lang="it-IT" sz="2400" dirty="0" err="1"/>
              <a:t>restaurant</a:t>
            </a:r>
            <a:r>
              <a:rPr lang="it-IT" sz="2400" dirty="0"/>
              <a:t> ?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CD9BA69-4489-CB4F-A15B-337268C2D3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125" t="-2530" r="6125" b="4739"/>
          <a:stretch/>
        </p:blipFill>
        <p:spPr>
          <a:xfrm rot="20899528">
            <a:off x="1012039" y="2507524"/>
            <a:ext cx="2260600" cy="351471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4543EF1-3228-F645-8D20-DABDDD42D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246" y="2226445"/>
            <a:ext cx="3835400" cy="21209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935A645-02BD-E149-B876-33A487AB9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144" y="3407545"/>
            <a:ext cx="4318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67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83189CB-615E-EF42-8957-05F4C3881E81}"/>
              </a:ext>
            </a:extLst>
          </p:cNvPr>
          <p:cNvSpPr txBox="1"/>
          <p:nvPr/>
        </p:nvSpPr>
        <p:spPr>
          <a:xfrm rot="19837520">
            <a:off x="1483568" y="839755"/>
            <a:ext cx="2059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/>
              <a:t>try</a:t>
            </a:r>
            <a:r>
              <a:rPr lang="it-IT" dirty="0"/>
              <a:t> to </a:t>
            </a:r>
            <a:r>
              <a:rPr lang="it-IT" dirty="0" err="1"/>
              <a:t>respond</a:t>
            </a:r>
            <a:r>
              <a:rPr lang="it-IT" dirty="0"/>
              <a:t>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2D30E5B-0C39-FF44-9A0F-53A11E9319DC}"/>
              </a:ext>
            </a:extLst>
          </p:cNvPr>
          <p:cNvSpPr/>
          <p:nvPr/>
        </p:nvSpPr>
        <p:spPr>
          <a:xfrm>
            <a:off x="1670180" y="1690576"/>
            <a:ext cx="7688424" cy="378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What’s your favorite movie?</a:t>
            </a:r>
          </a:p>
          <a:p>
            <a:pPr>
              <a:lnSpc>
                <a:spcPct val="150000"/>
              </a:lnSpc>
            </a:pP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What’s your favorite horror movie?</a:t>
            </a:r>
          </a:p>
          <a:p>
            <a:pPr>
              <a:lnSpc>
                <a:spcPct val="150000"/>
              </a:lnSpc>
            </a:pPr>
            <a:r>
              <a:rPr lang="en-US" b="1" dirty="0"/>
              <a:t>What’s your favorite drama film?</a:t>
            </a:r>
          </a:p>
          <a:p>
            <a:pPr>
              <a:lnSpc>
                <a:spcPct val="150000"/>
              </a:lnSpc>
            </a:pPr>
            <a:r>
              <a:rPr lang="en-US" b="1" dirty="0"/>
              <a:t>What do you think about super hero movies?</a:t>
            </a:r>
          </a:p>
          <a:p>
            <a:pPr>
              <a:lnSpc>
                <a:spcPct val="150000"/>
              </a:lnSpc>
            </a:pPr>
            <a:r>
              <a:rPr lang="en-US" b="1" dirty="0"/>
              <a:t>What’s your favorite actor or actress?</a:t>
            </a:r>
          </a:p>
          <a:p>
            <a:pPr>
              <a:lnSpc>
                <a:spcPct val="150000"/>
              </a:lnSpc>
            </a:pPr>
            <a:r>
              <a:rPr lang="en-US" b="1" dirty="0"/>
              <a:t>Which horror movie is the scariest? Why?</a:t>
            </a:r>
          </a:p>
          <a:p>
            <a:pPr>
              <a:lnSpc>
                <a:spcPct val="150000"/>
              </a:lnSpc>
            </a:pPr>
            <a:r>
              <a:rPr lang="en-US" b="1" dirty="0"/>
              <a:t>Do you like independent films?</a:t>
            </a:r>
          </a:p>
          <a:p>
            <a:pPr>
              <a:lnSpc>
                <a:spcPct val="150000"/>
              </a:lnSpc>
            </a:pPr>
            <a:r>
              <a:rPr lang="en-US" b="1" dirty="0"/>
              <a:t>What movies are you looking forward to watching?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FD14DFE-2880-D34E-A185-76619728F4AB}"/>
              </a:ext>
            </a:extLst>
          </p:cNvPr>
          <p:cNvSpPr/>
          <p:nvPr/>
        </p:nvSpPr>
        <p:spPr>
          <a:xfrm>
            <a:off x="3067550" y="1138971"/>
            <a:ext cx="3359831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What kind of movies do you like?</a:t>
            </a:r>
          </a:p>
        </p:txBody>
      </p:sp>
    </p:spTree>
    <p:extLst>
      <p:ext uri="{BB962C8B-B14F-4D97-AF65-F5344CB8AC3E}">
        <p14:creationId xmlns:p14="http://schemas.microsoft.com/office/powerpoint/2010/main" val="1151539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36BFD2-F64A-C54E-B560-96A7EF67B2EC}"/>
              </a:ext>
            </a:extLst>
          </p:cNvPr>
          <p:cNvSpPr txBox="1"/>
          <p:nvPr/>
        </p:nvSpPr>
        <p:spPr>
          <a:xfrm>
            <a:off x="613332" y="2114956"/>
            <a:ext cx="3256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3"/>
              </a:rPr>
              <a:t>https://youtu.be/jQKQzskWG5M</a:t>
            </a:r>
            <a:endParaRPr lang="it-IT" dirty="0"/>
          </a:p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50FAF98-9151-0A44-AF71-71B93C1585BD}"/>
              </a:ext>
            </a:extLst>
          </p:cNvPr>
          <p:cNvSpPr txBox="1"/>
          <p:nvPr/>
        </p:nvSpPr>
        <p:spPr>
          <a:xfrm>
            <a:off x="1327012" y="291641"/>
            <a:ext cx="103055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</a:rPr>
              <a:t>How can </a:t>
            </a:r>
            <a:r>
              <a:rPr lang="it-IT" sz="4400" dirty="0" err="1">
                <a:solidFill>
                  <a:srgbClr val="FF0000"/>
                </a:solidFill>
              </a:rPr>
              <a:t>we</a:t>
            </a:r>
            <a:r>
              <a:rPr lang="it-IT" sz="4400" dirty="0">
                <a:solidFill>
                  <a:srgbClr val="FF0000"/>
                </a:solidFill>
              </a:rPr>
              <a:t> book a </a:t>
            </a:r>
            <a:r>
              <a:rPr lang="it-IT" sz="4400" dirty="0" err="1">
                <a:solidFill>
                  <a:srgbClr val="FF0000"/>
                </a:solidFill>
              </a:rPr>
              <a:t>table</a:t>
            </a:r>
            <a:r>
              <a:rPr lang="it-IT" sz="4400" dirty="0">
                <a:solidFill>
                  <a:srgbClr val="FF0000"/>
                </a:solidFill>
              </a:rPr>
              <a:t> </a:t>
            </a:r>
            <a:r>
              <a:rPr lang="it-IT" sz="4400" dirty="0" err="1">
                <a:solidFill>
                  <a:srgbClr val="FF0000"/>
                </a:solidFill>
              </a:rPr>
              <a:t>at</a:t>
            </a:r>
            <a:r>
              <a:rPr lang="it-IT" sz="4400" dirty="0">
                <a:solidFill>
                  <a:srgbClr val="FF0000"/>
                </a:solidFill>
              </a:rPr>
              <a:t> the </a:t>
            </a:r>
            <a:r>
              <a:rPr lang="it-IT" sz="4400" dirty="0" err="1">
                <a:solidFill>
                  <a:srgbClr val="FF0000"/>
                </a:solidFill>
              </a:rPr>
              <a:t>restaurant</a:t>
            </a:r>
            <a:r>
              <a:rPr lang="it-IT" sz="4400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B3B7B0F-9B9D-1742-8F1B-2074D5FC5508}"/>
              </a:ext>
            </a:extLst>
          </p:cNvPr>
          <p:cNvSpPr txBox="1"/>
          <p:nvPr/>
        </p:nvSpPr>
        <p:spPr>
          <a:xfrm>
            <a:off x="3566160" y="1448624"/>
            <a:ext cx="351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Watch </a:t>
            </a:r>
            <a:r>
              <a:rPr lang="it-IT" dirty="0" err="1"/>
              <a:t>this</a:t>
            </a:r>
            <a:r>
              <a:rPr lang="it-IT" dirty="0"/>
              <a:t> video … and </a:t>
            </a:r>
            <a:r>
              <a:rPr lang="it-IT" dirty="0" err="1"/>
              <a:t>give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a </a:t>
            </a:r>
            <a:r>
              <a:rPr lang="it-IT" dirty="0" err="1"/>
              <a:t>try</a:t>
            </a:r>
            <a:r>
              <a:rPr lang="it-IT" dirty="0"/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0150C10-AC4C-AB44-97F5-967D5B04B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05320">
            <a:off x="7224055" y="1877224"/>
            <a:ext cx="2857500" cy="28575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65C29A5-398D-8A43-910E-F9E7BCCCD733}"/>
              </a:ext>
            </a:extLst>
          </p:cNvPr>
          <p:cNvSpPr txBox="1"/>
          <p:nvPr/>
        </p:nvSpPr>
        <p:spPr>
          <a:xfrm>
            <a:off x="9215120" y="5974080"/>
            <a:ext cx="86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provaci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EAE477D-D513-3242-863C-AA26279FD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48980">
            <a:off x="892977" y="3528462"/>
            <a:ext cx="35306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41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26E5A3-2891-9A4E-9B77-028C77EA51FA}"/>
              </a:ext>
            </a:extLst>
          </p:cNvPr>
          <p:cNvSpPr txBox="1"/>
          <p:nvPr/>
        </p:nvSpPr>
        <p:spPr>
          <a:xfrm>
            <a:off x="1520792" y="1078029"/>
            <a:ext cx="785163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Choose</a:t>
            </a:r>
            <a:r>
              <a:rPr lang="it-IT" dirty="0"/>
              <a:t> the </a:t>
            </a:r>
            <a:r>
              <a:rPr lang="it-IT" dirty="0" err="1"/>
              <a:t>correct</a:t>
            </a:r>
            <a:r>
              <a:rPr lang="it-IT" dirty="0"/>
              <a:t> </a:t>
            </a:r>
            <a:r>
              <a:rPr lang="it-IT" dirty="0" err="1"/>
              <a:t>answer</a:t>
            </a:r>
            <a:r>
              <a:rPr lang="it-IT" dirty="0"/>
              <a:t> </a:t>
            </a:r>
            <a:r>
              <a:rPr lang="it-IT" dirty="0" err="1"/>
              <a:t>according</a:t>
            </a:r>
            <a:r>
              <a:rPr lang="it-IT" dirty="0"/>
              <a:t> to the information in the video.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1 Anna </a:t>
            </a:r>
            <a:r>
              <a:rPr lang="it-IT" dirty="0" err="1"/>
              <a:t>wants</a:t>
            </a:r>
            <a:r>
              <a:rPr lang="it-IT" dirty="0"/>
              <a:t> </a:t>
            </a:r>
            <a:r>
              <a:rPr lang="it-IT" dirty="0" err="1"/>
              <a:t>her</a:t>
            </a:r>
            <a:r>
              <a:rPr lang="it-IT" dirty="0"/>
              <a:t> </a:t>
            </a:r>
            <a:r>
              <a:rPr lang="it-IT" dirty="0" err="1"/>
              <a:t>reservation</a:t>
            </a:r>
            <a:r>
              <a:rPr lang="it-IT" dirty="0"/>
              <a:t> to be on /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Tuesday</a:t>
            </a:r>
            <a:r>
              <a:rPr lang="it-IT" dirty="0"/>
              <a:t> on / </a:t>
            </a:r>
            <a:r>
              <a:rPr lang="it-IT" dirty="0" err="1"/>
              <a:t>at</a:t>
            </a:r>
            <a:r>
              <a:rPr lang="it-IT" dirty="0"/>
              <a:t> 7 PM. </a:t>
            </a:r>
          </a:p>
          <a:p>
            <a:endParaRPr lang="it-IT" dirty="0"/>
          </a:p>
          <a:p>
            <a:r>
              <a:rPr lang="it-IT" dirty="0"/>
              <a:t>2 The Google Assistant </a:t>
            </a:r>
            <a:r>
              <a:rPr lang="it-IT" dirty="0" err="1"/>
              <a:t>needs</a:t>
            </a:r>
            <a:r>
              <a:rPr lang="it-IT" dirty="0"/>
              <a:t> 15 minutes / 50 minutes to </a:t>
            </a:r>
            <a:r>
              <a:rPr lang="it-IT" dirty="0" err="1"/>
              <a:t>make</a:t>
            </a:r>
            <a:r>
              <a:rPr lang="it-IT" dirty="0"/>
              <a:t> the </a:t>
            </a:r>
            <a:r>
              <a:rPr lang="it-IT" dirty="0" err="1"/>
              <a:t>reservation</a:t>
            </a:r>
            <a:r>
              <a:rPr lang="it-IT" dirty="0"/>
              <a:t>.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3 The Google Assistant </a:t>
            </a:r>
            <a:r>
              <a:rPr lang="it-IT" dirty="0" err="1"/>
              <a:t>canceled</a:t>
            </a:r>
            <a:r>
              <a:rPr lang="it-IT" dirty="0"/>
              <a:t> / </a:t>
            </a:r>
            <a:r>
              <a:rPr lang="it-IT" dirty="0" err="1"/>
              <a:t>confirmed</a:t>
            </a:r>
            <a:r>
              <a:rPr lang="it-IT" dirty="0"/>
              <a:t> </a:t>
            </a:r>
            <a:r>
              <a:rPr lang="it-IT" dirty="0" err="1"/>
              <a:t>Anna’s</a:t>
            </a:r>
            <a:r>
              <a:rPr lang="it-IT" dirty="0"/>
              <a:t> </a:t>
            </a:r>
            <a:r>
              <a:rPr lang="it-IT" dirty="0" err="1"/>
              <a:t>reservation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she</a:t>
            </a:r>
            <a:r>
              <a:rPr lang="it-IT" dirty="0"/>
              <a:t> made </a:t>
            </a:r>
            <a:r>
              <a:rPr lang="it-IT" dirty="0" err="1"/>
              <a:t>it</a:t>
            </a:r>
            <a:r>
              <a:rPr lang="it-IT" dirty="0"/>
              <a:t>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30F7BE5-FB47-974B-9E18-ABEC5C1FA576}"/>
              </a:ext>
            </a:extLst>
          </p:cNvPr>
          <p:cNvSpPr/>
          <p:nvPr/>
        </p:nvSpPr>
        <p:spPr>
          <a:xfrm>
            <a:off x="1969285" y="266184"/>
            <a:ext cx="4766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err="1"/>
              <a:t>Making</a:t>
            </a:r>
            <a:r>
              <a:rPr lang="it-IT" sz="3200" b="1" dirty="0"/>
              <a:t> a </a:t>
            </a:r>
            <a:r>
              <a:rPr lang="it-IT" sz="3200" b="1" dirty="0" err="1"/>
              <a:t>Reservation</a:t>
            </a:r>
            <a:r>
              <a:rPr lang="it-IT" sz="3200" b="1" dirty="0"/>
              <a:t> (A2)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11794AD-376A-2D46-8234-C5E8FA66B7E0}"/>
              </a:ext>
            </a:extLst>
          </p:cNvPr>
          <p:cNvSpPr txBox="1"/>
          <p:nvPr/>
        </p:nvSpPr>
        <p:spPr>
          <a:xfrm>
            <a:off x="1260909" y="4581625"/>
            <a:ext cx="77859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it-IT" dirty="0" err="1"/>
              <a:t>Anna’s</a:t>
            </a:r>
            <a:r>
              <a:rPr lang="it-IT" dirty="0"/>
              <a:t> </a:t>
            </a:r>
            <a:r>
              <a:rPr lang="it-IT" dirty="0" err="1"/>
              <a:t>reservation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on </a:t>
            </a:r>
            <a:r>
              <a:rPr lang="it-IT" dirty="0" err="1"/>
              <a:t>Tuesday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7:00 PM. </a:t>
            </a:r>
          </a:p>
          <a:p>
            <a:pPr marL="342900" indent="-342900">
              <a:buAutoNum type="arabicParenBoth"/>
            </a:pPr>
            <a:r>
              <a:rPr lang="it-IT" dirty="0"/>
              <a:t>(2) The Google Assistant </a:t>
            </a:r>
            <a:r>
              <a:rPr lang="it-IT" dirty="0" err="1"/>
              <a:t>needs</a:t>
            </a:r>
            <a:r>
              <a:rPr lang="it-IT" dirty="0"/>
              <a:t> 15 minutes to </a:t>
            </a:r>
            <a:r>
              <a:rPr lang="it-IT" dirty="0" err="1"/>
              <a:t>make</a:t>
            </a:r>
            <a:r>
              <a:rPr lang="it-IT" dirty="0"/>
              <a:t> the </a:t>
            </a:r>
            <a:r>
              <a:rPr lang="it-IT" dirty="0" err="1"/>
              <a:t>reservation</a:t>
            </a:r>
            <a:r>
              <a:rPr lang="it-IT" dirty="0"/>
              <a:t>. </a:t>
            </a:r>
          </a:p>
          <a:p>
            <a:pPr marL="342900" indent="-342900">
              <a:buAutoNum type="arabicParenBoth"/>
            </a:pPr>
            <a:r>
              <a:rPr lang="it-IT" dirty="0"/>
              <a:t>(3) The Google Assistant </a:t>
            </a:r>
            <a:r>
              <a:rPr lang="it-IT" dirty="0" err="1"/>
              <a:t>confirmed</a:t>
            </a:r>
            <a:r>
              <a:rPr lang="it-IT" dirty="0"/>
              <a:t> the </a:t>
            </a:r>
            <a:r>
              <a:rPr lang="it-IT" dirty="0" err="1"/>
              <a:t>reservation</a:t>
            </a:r>
            <a:r>
              <a:rPr lang="it-IT" dirty="0"/>
              <a:t> with Anna 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making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D06A41-999A-1E4E-AA26-423F7DBC2B7F}"/>
              </a:ext>
            </a:extLst>
          </p:cNvPr>
          <p:cNvSpPr txBox="1"/>
          <p:nvPr/>
        </p:nvSpPr>
        <p:spPr>
          <a:xfrm>
            <a:off x="1511166" y="3955983"/>
            <a:ext cx="2962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Let</a:t>
            </a:r>
            <a:r>
              <a:rPr lang="it-IT" dirty="0">
                <a:solidFill>
                  <a:srgbClr val="FF0000"/>
                </a:solidFill>
              </a:rPr>
              <a:t>’ </a:t>
            </a:r>
            <a:r>
              <a:rPr lang="it-IT" dirty="0" err="1">
                <a:solidFill>
                  <a:srgbClr val="FF0000"/>
                </a:solidFill>
              </a:rPr>
              <a:t>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see</a:t>
            </a:r>
            <a:r>
              <a:rPr lang="it-IT" dirty="0">
                <a:solidFill>
                  <a:srgbClr val="FF0000"/>
                </a:solidFill>
              </a:rPr>
              <a:t> the right </a:t>
            </a:r>
            <a:r>
              <a:rPr lang="it-IT" dirty="0" err="1">
                <a:solidFill>
                  <a:srgbClr val="FF0000"/>
                </a:solidFill>
              </a:rPr>
              <a:t>responses</a:t>
            </a:r>
            <a:r>
              <a:rPr lang="it-IT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Rettangolo arrotondato 6">
            <a:extLst>
              <a:ext uri="{FF2B5EF4-FFF2-40B4-BE49-F238E27FC236}">
                <a16:creationId xmlns:a16="http://schemas.microsoft.com/office/drawing/2014/main" id="{12499C21-F60B-7B4E-B8FA-C5614905D3F4}"/>
              </a:ext>
            </a:extLst>
          </p:cNvPr>
          <p:cNvSpPr/>
          <p:nvPr/>
        </p:nvSpPr>
        <p:spPr>
          <a:xfrm>
            <a:off x="721432" y="4446270"/>
            <a:ext cx="8959778" cy="1732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/>
              <a:t>GREAT JOB!  </a:t>
            </a:r>
          </a:p>
          <a:p>
            <a:pPr algn="ctr"/>
            <a:endParaRPr lang="it-IT" sz="3200" b="1" dirty="0"/>
          </a:p>
          <a:p>
            <a:pPr algn="ctr"/>
            <a:r>
              <a:rPr lang="it-IT" sz="3200" b="1" dirty="0"/>
              <a:t>YOU NAIL IT!</a:t>
            </a:r>
          </a:p>
        </p:txBody>
      </p:sp>
    </p:spTree>
    <p:extLst>
      <p:ext uri="{BB962C8B-B14F-4D97-AF65-F5344CB8AC3E}">
        <p14:creationId xmlns:p14="http://schemas.microsoft.com/office/powerpoint/2010/main" val="19156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403AD97-9989-EB48-AF53-0BAABC337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49" y="1639838"/>
            <a:ext cx="9423400" cy="26543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5AA7EF7-35BB-8B42-AC2E-8F0A51828262}"/>
              </a:ext>
            </a:extLst>
          </p:cNvPr>
          <p:cNvSpPr txBox="1"/>
          <p:nvPr/>
        </p:nvSpPr>
        <p:spPr>
          <a:xfrm>
            <a:off x="2079057" y="4764506"/>
            <a:ext cx="2575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(1) True (2) False (3) False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313022AB-81A5-884A-826E-0217E31D3CBD}"/>
              </a:ext>
            </a:extLst>
          </p:cNvPr>
          <p:cNvSpPr/>
          <p:nvPr/>
        </p:nvSpPr>
        <p:spPr>
          <a:xfrm>
            <a:off x="1597794" y="4294139"/>
            <a:ext cx="4440455" cy="1115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/>
              <a:t>GREAT !</a:t>
            </a:r>
          </a:p>
        </p:txBody>
      </p:sp>
    </p:spTree>
    <p:extLst>
      <p:ext uri="{BB962C8B-B14F-4D97-AF65-F5344CB8AC3E}">
        <p14:creationId xmlns:p14="http://schemas.microsoft.com/office/powerpoint/2010/main" val="826624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AE89232-1D5D-F149-8384-9EA9292B9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800100"/>
            <a:ext cx="100965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78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398A1FF-5791-D242-A597-A3FD5E7F7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70828"/>
            <a:ext cx="9610046" cy="678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81BFB4-D848-8D42-86B4-8E106B697E8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Part 2. 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b="1" dirty="0" err="1">
                <a:solidFill>
                  <a:srgbClr val="FF0000"/>
                </a:solidFill>
              </a:rPr>
              <a:t>Questions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using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modal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verbs</a:t>
            </a:r>
            <a:r>
              <a:rPr lang="it-IT" b="1" dirty="0">
                <a:solidFill>
                  <a:srgbClr val="FF0000"/>
                </a:solidFill>
              </a:rPr>
              <a:t> (word </a:t>
            </a:r>
            <a:r>
              <a:rPr lang="it-IT" b="1" dirty="0" err="1">
                <a:solidFill>
                  <a:srgbClr val="FF0000"/>
                </a:solidFill>
              </a:rPr>
              <a:t>order</a:t>
            </a:r>
            <a:r>
              <a:rPr lang="it-IT" b="1" dirty="0">
                <a:solidFill>
                  <a:srgbClr val="FF0000"/>
                </a:solidFill>
              </a:rPr>
              <a:t>).</a:t>
            </a:r>
            <a:br>
              <a:rPr lang="it-IT" dirty="0"/>
            </a:br>
            <a:br>
              <a:rPr lang="it-IT" dirty="0"/>
            </a:br>
            <a:r>
              <a:rPr lang="it-IT" dirty="0"/>
              <a:t>(1)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dish</a:t>
            </a:r>
            <a:r>
              <a:rPr lang="it-IT" dirty="0"/>
              <a:t> </a:t>
            </a:r>
            <a:r>
              <a:rPr lang="it-IT" dirty="0" err="1"/>
              <a:t>would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recommend</a:t>
            </a:r>
            <a:r>
              <a:rPr lang="it-IT" dirty="0"/>
              <a:t>? </a:t>
            </a:r>
            <a:br>
              <a:rPr lang="it-IT" dirty="0"/>
            </a:br>
            <a:r>
              <a:rPr lang="it-IT" dirty="0"/>
              <a:t>(2) </a:t>
            </a:r>
            <a:r>
              <a:rPr lang="it-IT" dirty="0" err="1"/>
              <a:t>Where</a:t>
            </a:r>
            <a:r>
              <a:rPr lang="it-IT" dirty="0"/>
              <a:t> can I </a:t>
            </a:r>
            <a:r>
              <a:rPr lang="it-IT" dirty="0" err="1"/>
              <a:t>find</a:t>
            </a:r>
            <a:r>
              <a:rPr lang="it-IT" dirty="0"/>
              <a:t> the </a:t>
            </a:r>
            <a:r>
              <a:rPr lang="it-IT" dirty="0" err="1"/>
              <a:t>toilet</a:t>
            </a:r>
            <a:r>
              <a:rPr lang="it-IT" dirty="0"/>
              <a:t>?</a:t>
            </a:r>
            <a:br>
              <a:rPr lang="it-IT" dirty="0"/>
            </a:br>
            <a:r>
              <a:rPr lang="it-IT" dirty="0"/>
              <a:t> (3)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cook</a:t>
            </a:r>
            <a:r>
              <a:rPr lang="it-IT" dirty="0"/>
              <a:t> for </a:t>
            </a:r>
            <a:r>
              <a:rPr lang="it-IT" dirty="0" err="1"/>
              <a:t>dinner</a:t>
            </a:r>
            <a:r>
              <a:rPr lang="it-IT" dirty="0"/>
              <a:t>? </a:t>
            </a:r>
            <a:br>
              <a:rPr lang="it-IT" dirty="0"/>
            </a:br>
            <a:r>
              <a:rPr lang="it-IT" dirty="0"/>
              <a:t>(4)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table</a:t>
            </a:r>
            <a:r>
              <a:rPr lang="it-IT" dirty="0"/>
              <a:t> </a:t>
            </a:r>
            <a:r>
              <a:rPr lang="it-IT" dirty="0" err="1"/>
              <a:t>would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like</a:t>
            </a:r>
            <a:r>
              <a:rPr lang="it-IT" dirty="0"/>
              <a:t> to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? </a:t>
            </a:r>
            <a:br>
              <a:rPr lang="it-IT" dirty="0"/>
            </a:br>
            <a:r>
              <a:rPr lang="it-IT" dirty="0"/>
              <a:t>(5)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might</a:t>
            </a:r>
            <a:r>
              <a:rPr lang="it-IT" dirty="0"/>
              <a:t> come to the </a:t>
            </a:r>
            <a:r>
              <a:rPr lang="it-IT" dirty="0" err="1"/>
              <a:t>dinner</a:t>
            </a:r>
            <a:r>
              <a:rPr lang="it-IT" dirty="0"/>
              <a:t> party </a:t>
            </a:r>
            <a:r>
              <a:rPr lang="it-IT" dirty="0" err="1"/>
              <a:t>later</a:t>
            </a:r>
            <a:r>
              <a:rPr lang="it-IT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9272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5EBDF8A-F634-AD4E-BBBC-6D2E0295A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8" y="195942"/>
            <a:ext cx="3449582" cy="6512767"/>
          </a:xfrm>
          <a:prstGeom prst="rect">
            <a:avLst/>
          </a:prstGeom>
        </p:spPr>
      </p:pic>
      <p:pic>
        <p:nvPicPr>
          <p:cNvPr id="4" name="26 Track">
            <a:hlinkClick r:id="" action="ppaction://media"/>
            <a:extLst>
              <a:ext uri="{FF2B5EF4-FFF2-40B4-BE49-F238E27FC236}">
                <a16:creationId xmlns:a16="http://schemas.microsoft.com/office/drawing/2014/main" id="{15812534-A97F-7542-9BB3-BEB6CAE22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0746" y="776029"/>
            <a:ext cx="812800" cy="8128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F018CAA-C3E3-BA4C-B294-04712CD6A75B}"/>
              </a:ext>
            </a:extLst>
          </p:cNvPr>
          <p:cNvSpPr txBox="1"/>
          <p:nvPr/>
        </p:nvSpPr>
        <p:spPr>
          <a:xfrm>
            <a:off x="5803641" y="3191069"/>
            <a:ext cx="5146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CAN YOU WRITE ON YOUR COPY THE RIGHT ANSWER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D0F30A-4DF4-E649-A1B2-736EFB29FEBE}"/>
              </a:ext>
            </a:extLst>
          </p:cNvPr>
          <p:cNvSpPr txBox="1"/>
          <p:nvPr/>
        </p:nvSpPr>
        <p:spPr>
          <a:xfrm>
            <a:off x="5803641" y="4348065"/>
            <a:ext cx="24912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1:A</a:t>
            </a:r>
          </a:p>
          <a:p>
            <a:r>
              <a:rPr lang="it-IT" dirty="0"/>
              <a:t>2:B</a:t>
            </a:r>
          </a:p>
          <a:p>
            <a:r>
              <a:rPr lang="it-IT" dirty="0"/>
              <a:t>3:C</a:t>
            </a:r>
          </a:p>
          <a:p>
            <a:r>
              <a:rPr lang="it-IT" dirty="0"/>
              <a:t>4:B</a:t>
            </a:r>
          </a:p>
          <a:p>
            <a:r>
              <a:rPr lang="it-IT" dirty="0"/>
              <a:t>5:A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471BEB5-6F48-B572-8703-1B3F472E3C6B}"/>
              </a:ext>
            </a:extLst>
          </p:cNvPr>
          <p:cNvSpPr/>
          <p:nvPr/>
        </p:nvSpPr>
        <p:spPr>
          <a:xfrm>
            <a:off x="5436870" y="4288246"/>
            <a:ext cx="4023360" cy="17487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24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654</Words>
  <Application>Microsoft Macintosh PowerPoint</Application>
  <PresentationFormat>Widescreen</PresentationFormat>
  <Paragraphs>114</Paragraphs>
  <Slides>20</Slides>
  <Notes>14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Part 2.       Questions using modal verbs (word order).  (1) Which dish would you recommend?  (2) Where can I find the toilet?  (3) What could we cook for dinner?  (4) Which table would you like to sit at?  (5) Who might come to the dinner party later?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Do you like watching films?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you like watching films?</dc:title>
  <dc:creator>Emad Abdurrahman</dc:creator>
  <cp:lastModifiedBy>MAC</cp:lastModifiedBy>
  <cp:revision>50</cp:revision>
  <dcterms:created xsi:type="dcterms:W3CDTF">2021-03-03T12:03:34Z</dcterms:created>
  <dcterms:modified xsi:type="dcterms:W3CDTF">2024-06-11T15:37:37Z</dcterms:modified>
</cp:coreProperties>
</file>